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67" r:id="rId2"/>
    <p:sldId id="270" r:id="rId3"/>
    <p:sldId id="268" r:id="rId4"/>
    <p:sldId id="271" r:id="rId5"/>
    <p:sldId id="273" r:id="rId6"/>
    <p:sldId id="274" r:id="rId7"/>
    <p:sldId id="275" r:id="rId8"/>
    <p:sldId id="269" r:id="rId9"/>
    <p:sldId id="259" r:id="rId10"/>
    <p:sldId id="261" r:id="rId11"/>
    <p:sldId id="264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94568-1C89-420F-94E1-CF17659CAA99}" type="datetimeFigureOut">
              <a:rPr lang="es-ES" smtClean="0"/>
              <a:t>25/05/2019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A2559-E5D0-4332-B05C-7BD62362F8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44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A2559-E5D0-4332-B05C-7BD62362F81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56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A2559-E5D0-4332-B05C-7BD62362F81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16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FE6B9-9805-4688-8083-F81E82B70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670B02-595A-4CD0-AF52-334BDB891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17A70D-4948-4813-933A-4ACDE0F7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41840F-2E95-4865-B9F7-F69F9AC6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E795D5-D95B-495F-8535-7FEEB193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16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9B8E4-0F76-4CE0-996E-7AAF28F1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EA3B22-CF85-4788-85CB-FD058054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1CF0FC-6F93-4CF6-8BD0-5E31ABC2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AEE3C-2BBB-497F-BE7C-5E443540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4658AE-9D2A-48E2-8EF6-386EA1EA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388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40046E-E182-47C2-90A6-1F599FF6C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59274B-56EB-4AF6-B28F-879AD6569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AB2CDD-28FF-4184-8EA4-4580A2E1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53FD46-F970-49C1-B1E4-B6F1F964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555681-8501-42DD-96C5-0DCB20E1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838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A8F20-B9A0-4EA9-B244-2A63C7F8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E0BF2-38F9-4B44-889E-A2C00E17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9C6A86-D7E4-4556-A58B-3158E705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165472-A006-4CD3-A1A6-6991534A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C89449-DB13-4681-84D8-D58A6A88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542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809F0-C926-4BDB-BFA5-2F6E8368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863190-A4CC-4BD0-B695-5664D136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871F7-6944-4666-826C-D5026B06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21B7C9-BC47-4D28-9522-0F6F6F22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708077-572D-496F-8147-14E361E5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544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9BAAC-030E-43F1-B894-080B238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EC72BD-204F-4E26-B43E-379A85076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716D2F-526E-4E37-B5E4-1AD6E2CA0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24765D-7104-4FE3-B836-E454136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08C5EA-3040-4984-9E8D-3493B6D0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A8BE81-824C-46D3-AD2C-CFBE2569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309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AE1E2-175C-4446-8DBD-E63F9B77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E58F5B-7C30-44CC-83A5-1FA840BA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A34072-61B7-49C3-BDEE-184413820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5B36CA-C7B1-43D1-93D8-5A53C45AE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41B1D-7CAF-4149-8B87-9A7CECAA3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4E333A-F34B-4C84-B22C-44C2A218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160FA0-120D-4924-91C7-B222F142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BB0C13-0CA9-40C0-B335-6FACA36A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219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963B2-0634-4B3C-9305-7B556ADC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D0B893-6669-4A85-A599-6F357BA3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B7EB88-7342-4DBD-8079-E0E0A4EA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6D1861-5BFC-4DAA-86F9-E7D18B38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963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7A2BD8-2DD5-412E-99A2-B8DA49D7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E444A5-1792-4B64-A634-A432B01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65A64E-1A13-4E36-A19D-7C1913A5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90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91CB2-7DFB-4E14-BE85-1B3DA3B5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43C77B-963C-47A0-9CCB-D1B32DA7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BA004D-7D4D-4868-A1E1-B3699839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CB0F1-60DF-4893-8522-E14AB707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1E82CE-6AFF-4FA5-B606-88E34E20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83BED0-3F31-4A5C-8834-453BA191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380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1C177-C518-44DD-9D23-1498D4ED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310008-DAFE-405C-A990-178361840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3E48B1-59C7-4818-871A-FB4875EF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255531-64A7-4AFB-AA2E-46C588BE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F98B04-9A00-4BF0-B534-FF7701B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723974-16B2-40BA-A1E0-FF82BD54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544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AB32FB-F4CC-4262-A292-38CD3D55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A495D-159C-47BC-8D14-BE750BDF9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A301FC-920A-4CE7-B6D7-4601E66F0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2F306-0B5A-411B-82A2-62462B623E53}" type="datetimeFigureOut">
              <a:rPr lang="es-PE" smtClean="0"/>
              <a:t>25/05/2019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9B5F13-1657-48CB-9DF7-0B01E77B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305C88-17B1-4DDA-9D86-B14878ED5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4154C-C129-4645-B03C-45D849D232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00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sultado de imagen para camino qhapaq Ã±an chile">
            <a:extLst>
              <a:ext uri="{FF2B5EF4-FFF2-40B4-BE49-F238E27FC236}">
                <a16:creationId xmlns:a16="http://schemas.microsoft.com/office/drawing/2014/main" id="{E419E847-B6EC-44C6-99FB-2823CE33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2" y="5212645"/>
            <a:ext cx="2537456" cy="10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amino qhapaq Ã±an chile">
            <a:extLst>
              <a:ext uri="{FF2B5EF4-FFF2-40B4-BE49-F238E27FC236}">
                <a16:creationId xmlns:a16="http://schemas.microsoft.com/office/drawing/2014/main" id="{94E72826-3F8B-4747-8F20-4B27A910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1021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9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 de valor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0848" y="2191723"/>
            <a:ext cx="10058400" cy="4023360"/>
          </a:xfrm>
        </p:spPr>
        <p:txBody>
          <a:bodyPr>
            <a:normAutofit/>
          </a:bodyPr>
          <a:lstStyle/>
          <a:p>
            <a:r>
              <a:rPr lang="es-ES" sz="2800" dirty="0"/>
              <a:t>Proponemos un proyecto de turismo interactivo basado en 3 pilares.</a:t>
            </a:r>
          </a:p>
          <a:p>
            <a:r>
              <a:rPr lang="es-ES" sz="2800" dirty="0"/>
              <a:t>Plataforma Interactiva</a:t>
            </a:r>
          </a:p>
          <a:p>
            <a:r>
              <a:rPr lang="es-ES" sz="2800" dirty="0"/>
              <a:t>Capacitación de la comunidad</a:t>
            </a:r>
          </a:p>
          <a:p>
            <a:r>
              <a:rPr lang="es-ES" sz="2800" dirty="0"/>
              <a:t>Propuesta de la creación del “Festival  del Trueque” conmemorando el reconocimiento de la UNESCO al </a:t>
            </a:r>
            <a:r>
              <a:rPr lang="es-ES" sz="2800" dirty="0" err="1"/>
              <a:t>Qhapac</a:t>
            </a:r>
            <a:r>
              <a:rPr lang="es-ES" sz="2800" dirty="0"/>
              <a:t> Ñan como patrimonio  de la humanidad.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1178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 Interactiva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0848" y="2191723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lvl="1" fontAlgn="base"/>
            <a:r>
              <a:rPr lang="es-PE" sz="2400" dirty="0"/>
              <a:t>Sistema de recompensas al visitar a lugares principales con caducidad(logros y </a:t>
            </a:r>
            <a:r>
              <a:rPr lang="es-PE" sz="2400" dirty="0" err="1"/>
              <a:t>esponsor</a:t>
            </a:r>
            <a:r>
              <a:rPr lang="es-PE" sz="2400" dirty="0"/>
              <a:t>)</a:t>
            </a:r>
            <a:r>
              <a:rPr lang="es-ES" sz="2400" dirty="0"/>
              <a:t>.</a:t>
            </a:r>
          </a:p>
          <a:p>
            <a:pPr lvl="1" fontAlgn="base"/>
            <a:r>
              <a:rPr lang="es-ES" sz="2400" dirty="0"/>
              <a:t>Notificaciones con calendario local de fechas importantes para la región.</a:t>
            </a:r>
          </a:p>
          <a:p>
            <a:pPr lvl="1" fontAlgn="base"/>
            <a:r>
              <a:rPr lang="es-PE" sz="2400" dirty="0"/>
              <a:t>Turismo Interactivo por lugares.</a:t>
            </a:r>
          </a:p>
          <a:p>
            <a:pPr lvl="1" fontAlgn="base"/>
            <a:r>
              <a:rPr lang="es-PE" sz="2400" dirty="0"/>
              <a:t>Rutas.</a:t>
            </a:r>
          </a:p>
          <a:p>
            <a:pPr lvl="1" fontAlgn="base"/>
            <a:r>
              <a:rPr lang="es-PE" sz="2400" dirty="0"/>
              <a:t>Subir fotos y contar experiencias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1893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</a:t>
            </a:r>
            <a:r>
              <a:rPr lang="es-ES" dirty="0" err="1"/>
              <a:t>apacitación</a:t>
            </a:r>
            <a:r>
              <a:rPr lang="es-ES" dirty="0"/>
              <a:t> a la comunidad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0848" y="2191723"/>
            <a:ext cx="10058400" cy="4023360"/>
          </a:xfrm>
        </p:spPr>
        <p:txBody>
          <a:bodyPr>
            <a:normAutofit/>
          </a:bodyPr>
          <a:lstStyle/>
          <a:p>
            <a:pPr lvl="0"/>
            <a:r>
              <a:rPr lang="es-PE" dirty="0"/>
              <a:t>Caracterización de la comunidad, en cuanto a su disposición para el turismo, su   organización y necesidades de capacitación.</a:t>
            </a:r>
            <a:endParaRPr lang="es-ES" dirty="0"/>
          </a:p>
          <a:p>
            <a:pPr lvl="0"/>
            <a:r>
              <a:rPr lang="es-PE" dirty="0"/>
              <a:t>Diagnóstico de la oferta turística actual de las comunidades de la zona.</a:t>
            </a:r>
            <a:endParaRPr lang="es-ES" dirty="0"/>
          </a:p>
          <a:p>
            <a:pPr lvl="0"/>
            <a:r>
              <a:rPr lang="es-PE" dirty="0"/>
              <a:t>Elaboración del plan de capacitación en turismo rural sustentable para las comunidades de la zona.</a:t>
            </a:r>
            <a:endParaRPr lang="es-ES" dirty="0"/>
          </a:p>
          <a:p>
            <a:pPr lvl="0"/>
            <a:r>
              <a:rPr lang="es-PE" dirty="0"/>
              <a:t>Validación de la propuesta con la comunidad. Existe una alta disposición a participar en actividades turísticas.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53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Festival del Trueque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0848" y="2191723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/>
              <a:t>Conmemoracion</a:t>
            </a:r>
            <a:r>
              <a:rPr lang="es-ES" sz="2800" dirty="0"/>
              <a:t> del reconocimiento por parte de la UNESCO al </a:t>
            </a:r>
            <a:r>
              <a:rPr lang="es-ES" sz="2800" dirty="0" err="1"/>
              <a:t>Qhapac</a:t>
            </a:r>
            <a:r>
              <a:rPr lang="es-ES" sz="2800" dirty="0"/>
              <a:t> Ñan como patrimonio  de la humanidad.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00523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6114" y="2703621"/>
            <a:ext cx="10058400" cy="1450757"/>
          </a:xfrm>
        </p:spPr>
        <p:txBody>
          <a:bodyPr/>
          <a:lstStyle/>
          <a:p>
            <a:r>
              <a:rPr lang="es-ES" dirty="0"/>
              <a:t>Fomentar el turismo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5041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71ED560-3B59-4504-9C58-38AAD46C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072" y="539886"/>
            <a:ext cx="4645250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PE" sz="5400" b="1" dirty="0">
                <a:latin typeface="BatangChe" panose="020B0503020000020004" pitchFamily="49" charset="-127"/>
                <a:ea typeface="BatangChe" panose="020B0503020000020004" pitchFamily="49" charset="-127"/>
              </a:rPr>
              <a:t>Introducción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A21FAE-1B05-4C60-BFF6-71784E130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BD6D696-C313-45DF-A380-63861034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514" y="4133460"/>
            <a:ext cx="6172782" cy="218465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dirty="0"/>
              <a:t>En Arica existe un tramo reconocido por la </a:t>
            </a:r>
            <a:r>
              <a:rPr lang="es-ES" b="1" dirty="0"/>
              <a:t>UNESCO</a:t>
            </a:r>
            <a:r>
              <a:rPr lang="es-PE" dirty="0"/>
              <a:t> como </a:t>
            </a:r>
            <a:r>
              <a:rPr lang="es-PE" b="1" dirty="0"/>
              <a:t>patrimonio de la humanidad</a:t>
            </a:r>
            <a:r>
              <a:rPr lang="es-PE" dirty="0"/>
              <a:t>.</a:t>
            </a:r>
          </a:p>
          <a:p>
            <a:pPr marL="0" indent="0" algn="just">
              <a:buNone/>
            </a:pPr>
            <a:r>
              <a:rPr lang="es-ES" dirty="0"/>
              <a:t>Llamado </a:t>
            </a:r>
            <a:r>
              <a:rPr lang="es-ES" b="1" dirty="0"/>
              <a:t>Qhapaq Ñan </a:t>
            </a:r>
            <a:r>
              <a:rPr lang="es-ES" dirty="0"/>
              <a:t>y además existen a su alrededor distintas zonas turísticas.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40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sultado de imagen para teams">
            <a:extLst>
              <a:ext uri="{FF2B5EF4-FFF2-40B4-BE49-F238E27FC236}">
                <a16:creationId xmlns:a16="http://schemas.microsoft.com/office/drawing/2014/main" id="{56F56874-EB57-48DC-887A-504DF2A1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7" r="20378" b="-4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3C168FC-FA48-49D2-9043-462ED58E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E" sz="5400" b="1" kern="1200" dirty="0">
                <a:solidFill>
                  <a:schemeClr val="tx1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Equipo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0F09190-8FEA-448E-B8F6-E3A4EFC58FF7}"/>
              </a:ext>
            </a:extLst>
          </p:cNvPr>
          <p:cNvSpPr txBox="1">
            <a:spLocks/>
          </p:cNvSpPr>
          <p:nvPr/>
        </p:nvSpPr>
        <p:spPr>
          <a:xfrm>
            <a:off x="457201" y="2871982"/>
            <a:ext cx="5638800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sz="2400" dirty="0"/>
              <a:t>Nuestro equipo esta conformado por 5 estudiantes, de nacionalidad  peruana, pertenecientes a la carrera de ingeniera de sistemas en la universidad privada de Tacna.</a:t>
            </a:r>
          </a:p>
          <a:p>
            <a:pPr marL="0" algn="just"/>
            <a:endParaRPr lang="es-PE" sz="2400" dirty="0"/>
          </a:p>
          <a:p>
            <a:pPr marL="0" indent="0" algn="just">
              <a:buNone/>
            </a:pPr>
            <a:r>
              <a:rPr lang="es-PE" sz="2400" dirty="0"/>
              <a:t>Gracias a la experiencia adquirida en las ciudades a las cuales cada integrante pertenece, hemos presenciado la evolución del turismo de una manera clara.</a:t>
            </a:r>
          </a:p>
          <a:p>
            <a:pPr marL="0" algn="just"/>
            <a:endParaRPr lang="es-PE" sz="2400" dirty="0"/>
          </a:p>
        </p:txBody>
      </p:sp>
      <p:sp>
        <p:nvSpPr>
          <p:cNvPr id="13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Resultado de imagen para teams">
            <a:extLst>
              <a:ext uri="{FF2B5EF4-FFF2-40B4-BE49-F238E27FC236}">
                <a16:creationId xmlns:a16="http://schemas.microsoft.com/office/drawing/2014/main" id="{146558DE-0159-48BC-B111-5EB99D93E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8" r="38099" b="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984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611E47D-A2AF-4F43-A568-993EC797A904}"/>
              </a:ext>
            </a:extLst>
          </p:cNvPr>
          <p:cNvSpPr txBox="1">
            <a:spLocks/>
          </p:cNvSpPr>
          <p:nvPr/>
        </p:nvSpPr>
        <p:spPr>
          <a:xfrm>
            <a:off x="688910" y="1984443"/>
            <a:ext cx="10814179" cy="288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5400" b="1" dirty="0">
                <a:solidFill>
                  <a:schemeClr val="bg1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Cómo podemos poner en valor al Qhapaq Ñan ?</a:t>
            </a:r>
          </a:p>
        </p:txBody>
      </p:sp>
    </p:spTree>
    <p:extLst>
      <p:ext uri="{BB962C8B-B14F-4D97-AF65-F5344CB8AC3E}">
        <p14:creationId xmlns:p14="http://schemas.microsoft.com/office/powerpoint/2010/main" val="237410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aquafondo.org.pe/wp-content/uploads/2017/10/IMG_9582.jpg">
            <a:extLst>
              <a:ext uri="{FF2B5EF4-FFF2-40B4-BE49-F238E27FC236}">
                <a16:creationId xmlns:a16="http://schemas.microsoft.com/office/drawing/2014/main" id="{0C0AC12A-B7B7-4841-8636-03176CADA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solidFill>
            <a:srgbClr val="3F3F3F"/>
          </a:solidFill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8" name="Picture 6" descr="Resultado de imagen para aplicacion movil">
            <a:extLst>
              <a:ext uri="{FF2B5EF4-FFF2-40B4-BE49-F238E27FC236}">
                <a16:creationId xmlns:a16="http://schemas.microsoft.com/office/drawing/2014/main" id="{7CAE1E03-6C12-49BC-9A99-A4DCB2226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6592" b="3"/>
          <a:stretch/>
        </p:blipFill>
        <p:spPr bwMode="auto">
          <a:xfrm>
            <a:off x="870090" y="-5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A5CD35F8-D7E8-4F3E-B5E8-1E0243083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6887" y="1517433"/>
            <a:ext cx="3329361" cy="3823134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Resultado de imagen para carnaval del sol">
            <a:extLst>
              <a:ext uri="{FF2B5EF4-FFF2-40B4-BE49-F238E27FC236}">
                <a16:creationId xmlns:a16="http://schemas.microsoft.com/office/drawing/2014/main" id="{F9F07EEC-504B-4F26-AFF3-BFE37B368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3" b="-1"/>
          <a:stretch/>
        </p:blipFill>
        <p:spPr bwMode="auto">
          <a:xfrm>
            <a:off x="20" y="1929384"/>
            <a:ext cx="3657580" cy="2999232"/>
          </a:xfrm>
          <a:custGeom>
            <a:avLst/>
            <a:gdLst>
              <a:gd name="connsiteX0" fmla="*/ 0 w 3657600"/>
              <a:gd name="connsiteY0" fmla="*/ 0 h 2999232"/>
              <a:gd name="connsiteX1" fmla="*/ 3490401 w 3657600"/>
              <a:gd name="connsiteY1" fmla="*/ 0 h 2999232"/>
              <a:gd name="connsiteX2" fmla="*/ 3657600 w 3657600"/>
              <a:gd name="connsiteY2" fmla="*/ 133766 h 2999232"/>
              <a:gd name="connsiteX3" fmla="*/ 3657600 w 3657600"/>
              <a:gd name="connsiteY3" fmla="*/ 2865466 h 2999232"/>
              <a:gd name="connsiteX4" fmla="*/ 3490401 w 3657600"/>
              <a:gd name="connsiteY4" fmla="*/ 2999232 h 2999232"/>
              <a:gd name="connsiteX5" fmla="*/ 0 w 3657600"/>
              <a:gd name="connsiteY5" fmla="*/ 2999232 h 299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2999232">
                <a:moveTo>
                  <a:pt x="0" y="0"/>
                </a:moveTo>
                <a:lnTo>
                  <a:pt x="3490401" y="0"/>
                </a:lnTo>
                <a:cubicBezTo>
                  <a:pt x="3582743" y="0"/>
                  <a:pt x="3657600" y="59889"/>
                  <a:pt x="3657600" y="133766"/>
                </a:cubicBezTo>
                <a:lnTo>
                  <a:pt x="3657600" y="2865466"/>
                </a:lnTo>
                <a:cubicBezTo>
                  <a:pt x="3657600" y="2939343"/>
                  <a:pt x="3582743" y="2999232"/>
                  <a:pt x="3490401" y="2999232"/>
                </a:cubicBezTo>
                <a:lnTo>
                  <a:pt x="0" y="29992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2CBED34-9BB0-4371-BDBC-1D5DB6AD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98" y="4928616"/>
            <a:ext cx="4901185" cy="1929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PE" sz="5400" b="1" kern="1200" dirty="0">
                <a:solidFill>
                  <a:schemeClr val="bg1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Propuesta de Valor</a:t>
            </a:r>
          </a:p>
        </p:txBody>
      </p:sp>
    </p:spTree>
    <p:extLst>
      <p:ext uri="{BB962C8B-B14F-4D97-AF65-F5344CB8AC3E}">
        <p14:creationId xmlns:p14="http://schemas.microsoft.com/office/powerpoint/2010/main" val="239002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AE89D0-3D65-487C-B1DA-22B622A0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52" y="472693"/>
            <a:ext cx="9019296" cy="439281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EFB24276-8810-4A34-88B6-0039E810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2437"/>
            <a:ext cx="121920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PE" sz="5400" b="1" dirty="0">
                <a:solidFill>
                  <a:schemeClr val="bg1"/>
                </a:solidFill>
                <a:latin typeface="BatangChe" panose="020B0503020000020004" pitchFamily="49" charset="-127"/>
                <a:ea typeface="BatangChe" panose="020B0503020000020004" pitchFamily="49" charset="-127"/>
              </a:rPr>
              <a:t>Modelo de ingresos</a:t>
            </a:r>
            <a:endParaRPr lang="es-PE" sz="5400" b="1" kern="1200" dirty="0">
              <a:solidFill>
                <a:schemeClr val="bg1"/>
              </a:solidFill>
              <a:latin typeface="BatangChe" panose="020B0503020000020004" pitchFamily="49" charset="-127"/>
              <a:ea typeface="BatangChe" panose="020B05030200000200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73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chilesorprendente.com/wp-content/uploads/2010/04/capac3.jpg">
            <a:extLst>
              <a:ext uri="{FF2B5EF4-FFF2-40B4-BE49-F238E27FC236}">
                <a16:creationId xmlns:a16="http://schemas.microsoft.com/office/drawing/2014/main" id="{BA07E366-14F7-4E5A-A6FC-F4B81B91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73259E6-E5E6-4D32-A807-D845050A4F44}"/>
              </a:ext>
            </a:extLst>
          </p:cNvPr>
          <p:cNvSpPr txBox="1">
            <a:spLocks/>
          </p:cNvSpPr>
          <p:nvPr/>
        </p:nvSpPr>
        <p:spPr>
          <a:xfrm>
            <a:off x="0" y="4496498"/>
            <a:ext cx="3048000" cy="2473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FFFFFF"/>
                </a:solidFill>
                <a:latin typeface="Mexicanero" pitchFamily="50" charset="0"/>
              </a:rPr>
              <a:t>Qhapaq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sz="4800" dirty="0">
                <a:solidFill>
                  <a:srgbClr val="FFFFFF"/>
                </a:solidFill>
                <a:latin typeface="Taco Salad" panose="00000400000000000000" pitchFamily="2" charset="0"/>
              </a:rPr>
              <a:t>ÑAN</a:t>
            </a:r>
            <a:endParaRPr lang="es-PE" dirty="0">
              <a:solidFill>
                <a:srgbClr val="FFFFFF"/>
              </a:solidFill>
              <a:latin typeface="Taco Sal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2869" y="2403728"/>
            <a:ext cx="10058400" cy="1450757"/>
          </a:xfrm>
        </p:spPr>
        <p:txBody>
          <a:bodyPr/>
          <a:lstStyle/>
          <a:p>
            <a:r>
              <a:rPr lang="es-PE" dirty="0"/>
              <a:t>¿Cómo podemos poner en valor al </a:t>
            </a:r>
            <a:r>
              <a:rPr lang="es-PE" dirty="0" err="1"/>
              <a:t>Qhapaq</a:t>
            </a:r>
            <a:r>
              <a:rPr lang="es-PE" dirty="0"/>
              <a:t> </a:t>
            </a:r>
            <a:r>
              <a:rPr lang="es-PE" dirty="0" err="1"/>
              <a:t>Ñan</a:t>
            </a:r>
            <a:r>
              <a:rPr lang="es-P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4967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241</Words>
  <Application>Microsoft Office PowerPoint</Application>
  <PresentationFormat>Panorámica</PresentationFormat>
  <Paragraphs>34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BatangChe</vt:lpstr>
      <vt:lpstr>Arial</vt:lpstr>
      <vt:lpstr>Calibri</vt:lpstr>
      <vt:lpstr>Calibri Light</vt:lpstr>
      <vt:lpstr>Mexicanero</vt:lpstr>
      <vt:lpstr>Taco Salad</vt:lpstr>
      <vt:lpstr>Tema de Office</vt:lpstr>
      <vt:lpstr>Presentación de PowerPoint</vt:lpstr>
      <vt:lpstr>Introducción</vt:lpstr>
      <vt:lpstr>Equipo</vt:lpstr>
      <vt:lpstr>Presentación de PowerPoint</vt:lpstr>
      <vt:lpstr>Propuesta de Valor</vt:lpstr>
      <vt:lpstr>Modelo de ingresos</vt:lpstr>
      <vt:lpstr>Presentación de PowerPoint</vt:lpstr>
      <vt:lpstr>Presentación de PowerPoint</vt:lpstr>
      <vt:lpstr>¿Cómo podemos poner en valor al Qhapaq Ñan?</vt:lpstr>
      <vt:lpstr>Propuesta de valor</vt:lpstr>
      <vt:lpstr>Plataforma Interactiva</vt:lpstr>
      <vt:lpstr>Capacitación a la comunidad</vt:lpstr>
      <vt:lpstr>Festival del Trueque</vt:lpstr>
      <vt:lpstr>Fomentar el turismo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Alexander</dc:creator>
  <cp:lastModifiedBy>Christian Alexander</cp:lastModifiedBy>
  <cp:revision>5</cp:revision>
  <dcterms:created xsi:type="dcterms:W3CDTF">2019-05-25T07:04:22Z</dcterms:created>
  <dcterms:modified xsi:type="dcterms:W3CDTF">2019-05-25T07:37:57Z</dcterms:modified>
</cp:coreProperties>
</file>